
<file path=[Content_Types].xml><?xml version="1.0" encoding="utf-8"?>
<Types xmlns="http://schemas.openxmlformats.org/package/2006/content-types">
  <Default Extension="bin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media/image7.bin" ContentType="image/x-emf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6"/>
  </p:sldMasterIdLst>
  <p:notesMasterIdLst>
    <p:notesMasterId r:id="rId25"/>
  </p:notesMasterIdLst>
  <p:handoutMasterIdLst>
    <p:handoutMasterId r:id="rId26"/>
  </p:handoutMasterIdLst>
  <p:sldIdLst>
    <p:sldId id="278" r:id="rId17"/>
    <p:sldId id="270" r:id="rId18"/>
    <p:sldId id="272" r:id="rId19"/>
    <p:sldId id="2147374650" r:id="rId20"/>
    <p:sldId id="2147374649" r:id="rId21"/>
    <p:sldId id="406" r:id="rId22"/>
    <p:sldId id="273" r:id="rId23"/>
    <p:sldId id="261" r:id="rId24"/>
  </p:sldIdLst>
  <p:sldSz cx="12192000" cy="6858000"/>
  <p:notesSz cx="6858000" cy="9144000"/>
  <p:embeddedFontLst>
    <p:embeddedFont>
      <p:font typeface="Ericsson Hilda" pitchFamily="2" charset="0"/>
      <p:regular r:id="rId27"/>
      <p:bold r:id="rId28"/>
      <p:italic r:id="rId29"/>
      <p:boldItalic r:id="rId30"/>
    </p:embeddedFont>
    <p:embeddedFont>
      <p:font typeface="Ericsson Hilda ExtraBold" pitchFamily="2" charset="0"/>
      <p:bold r:id="rId31"/>
    </p:embeddedFont>
    <p:embeddedFont>
      <p:font typeface="Ericsson Hilda ExtraLight" pitchFamily="2" charset="0"/>
      <p:regular r:id="rId32"/>
    </p:embeddedFont>
    <p:embeddedFont>
      <p:font typeface="Ericsson Hilda Light" pitchFamily="2" charset="0"/>
      <p:regular r:id="rId33"/>
      <p:italic r:id="rId34"/>
    </p:embeddedFont>
    <p:embeddedFont>
      <p:font typeface="Ericsson Technical Icons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D76A7-3765-434C-9BEA-9B6F6072EB28}" v="357" dt="2022-03-24T21:13:37.712"/>
    <p1510:client id="{5B9D9C07-D4F7-56DA-BA62-97E0FD46525A}" v="50" dt="2022-03-24T14:40:24.539"/>
    <p1510:client id="{8975D1CC-25F2-41FA-9ADB-D41880C01492}" v="298" dt="2022-03-24T19:00:0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9966BF-A434-4BC2-9969-A0AE8B068B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</a:t>
            </a:r>
            <a:r>
              <a:rPr lang="en-US"/>
              <a:t>speaker…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Black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9DB7BA-3A2F-46BA-A617-2A049434C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FCA6C0-C300-46F3-8D05-D936BF801E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D34DC33-B6A1-43EF-9A99-F7C83545B926}"/>
              </a:ext>
            </a:extLst>
          </p:cNvPr>
          <p:cNvSpPr txBox="1"/>
          <p:nvPr userDrawn="1"/>
        </p:nvSpPr>
        <p:spPr>
          <a:xfrm>
            <a:off x="421638" y="6524625"/>
            <a:ext cx="264655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Maria Edvardsson  |  2022-03-24  |  Open  |  Page </a:t>
            </a:r>
            <a:fld id="{8981D299-AA60-4FBC-8DD1-EE47729187CD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7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09" r:id="rId3"/>
    <p:sldLayoutId id="2147483673" r:id="rId4"/>
    <p:sldLayoutId id="2147483706" r:id="rId5"/>
    <p:sldLayoutId id="2147483694" r:id="rId6"/>
    <p:sldLayoutId id="2147483675" r:id="rId7"/>
    <p:sldLayoutId id="2147483696" r:id="rId8"/>
    <p:sldLayoutId id="2147483678" r:id="rId9"/>
    <p:sldLayoutId id="2147483690" r:id="rId10"/>
    <p:sldLayoutId id="2147483681" r:id="rId11"/>
    <p:sldLayoutId id="2147483692" r:id="rId12"/>
    <p:sldLayoutId id="2147483705" r:id="rId13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265113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2pPr>
      <a:lvl3pPr marL="803275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1076325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4pPr>
      <a:lvl5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5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E47A8F3-30F6-498E-88CB-B3A6F3166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7866"/>
          <a:stretch/>
        </p:blipFill>
        <p:spPr bwMode="auto">
          <a:xfrm>
            <a:off x="0" y="0"/>
            <a:ext cx="12195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D1603A8-B106-49C8-9A85-772F771CEA7B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9467576" cy="3457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400" cap="none" spc="-160" normalizeH="0" baseline="0" noProof="0">
                <a:ln>
                  <a:noFill/>
                </a:ln>
                <a:effectLst/>
                <a:uLnTx/>
                <a:uFillTx/>
                <a:latin typeface="Ericsson Hilda Light"/>
                <a:ea typeface="+mj-ea"/>
                <a:cs typeface="+mj-cs"/>
              </a:rPr>
              <a:t>Research on AI/ML for verticals / new-use cases at Ericsson </a:t>
            </a:r>
            <a:endParaRPr kumimoji="0" lang="en-US" sz="8000" b="0" i="0" u="none" strike="noStrike" kern="1400" cap="none" spc="-160" normalizeH="0" baseline="0" noProof="0" dirty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EBE0C4A5-D42F-44F1-9F5A-67BBFB530625}"/>
              </a:ext>
            </a:extLst>
          </p:cNvPr>
          <p:cNvSpPr txBox="1">
            <a:spLocks/>
          </p:cNvSpPr>
          <p:nvPr/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b="0" i="0" u="none" strike="noStrike" kern="1000" cap="none" spc="-30" normalizeH="0" baseline="0" noProof="0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rPr>
              <a:t>Maria Edvardsson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lang="en-US">
                <a:latin typeface="Ericsson Hilda"/>
              </a:rPr>
              <a:t>Erik Nordell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b="0" i="0" u="none" strike="noStrike" kern="1000" cap="none" spc="-30" normalizeH="0" baseline="0" noProof="0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rPr>
              <a:t>Sara Thorson</a:t>
            </a:r>
            <a:endParaRPr kumimoji="0" lang="en-US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DE95ACB9-B873-474F-98C6-A4E2DBDA48CF}"/>
              </a:ext>
            </a:extLst>
          </p:cNvPr>
          <p:cNvSpPr txBox="1">
            <a:spLocks/>
          </p:cNvSpPr>
          <p:nvPr/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100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B57716A-DE29-404B-8783-EC5EAC0E6C59}"/>
              </a:ext>
            </a:extLst>
          </p:cNvPr>
          <p:cNvSpPr txBox="1">
            <a:spLocks/>
          </p:cNvSpPr>
          <p:nvPr/>
        </p:nvSpPr>
        <p:spPr>
          <a:xfrm>
            <a:off x="8229600" y="6264000"/>
            <a:ext cx="2515041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100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C845FF77-4366-46F5-98BF-D30F6C614057}"/>
              </a:ext>
            </a:extLst>
          </p:cNvPr>
          <p:cNvSpPr txBox="1">
            <a:spLocks/>
          </p:cNvSpPr>
          <p:nvPr/>
        </p:nvSpPr>
        <p:spPr>
          <a:xfrm>
            <a:off x="10811951" y="6264000"/>
            <a:ext cx="897503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100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123626AC-1355-4AB8-B034-146B7B48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15ED3-4205-429D-9D34-0076E488B1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Maria Edvardsson</a:t>
            </a:r>
          </a:p>
          <a:p>
            <a:r>
              <a:rPr lang="en-US" dirty="0"/>
              <a:t>MSc from EE at KTH 1991-1996. Signal processing and digital communication.</a:t>
            </a:r>
          </a:p>
          <a:p>
            <a:r>
              <a:rPr lang="en-US" dirty="0"/>
              <a:t>Work at Ericsson Research</a:t>
            </a:r>
          </a:p>
          <a:p>
            <a:pPr lvl="1"/>
            <a:r>
              <a:rPr lang="en-US" dirty="0"/>
              <a:t>3G-6G so far</a:t>
            </a:r>
          </a:p>
          <a:p>
            <a:pPr lvl="1"/>
            <a:r>
              <a:rPr lang="en-US" dirty="0"/>
              <a:t>Line manager for last 13 years</a:t>
            </a:r>
          </a:p>
          <a:p>
            <a:pPr lvl="1"/>
            <a:r>
              <a:rPr lang="en-US" dirty="0"/>
              <a:t>Now program manager for new research program</a:t>
            </a:r>
          </a:p>
        </p:txBody>
      </p:sp>
      <p:pic>
        <p:nvPicPr>
          <p:cNvPr id="6" name="Content Placeholder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2117E61-D500-4978-B4F7-DFF2481FB8F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38" y="1247911"/>
            <a:ext cx="746658" cy="9080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E4D35-0F2C-4F2A-BC94-C12E127F16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72000" tIns="36000" rIns="72000" bIns="36000" rtlCol="0" anchor="t">
            <a:noAutofit/>
          </a:bodyPr>
          <a:lstStyle/>
          <a:p>
            <a:pPr marL="264795" indent="-264795"/>
            <a:r>
              <a:rPr lang="en-US"/>
              <a:t>Sara Thorson</a:t>
            </a:r>
          </a:p>
          <a:p>
            <a:pPr marL="264795" indent="-264795"/>
            <a:r>
              <a:rPr lang="en-US"/>
              <a:t>MSc International Business at Gothenburg University School of Economics 1996-2000.</a:t>
            </a:r>
          </a:p>
          <a:p>
            <a:pPr marL="264795" indent="-264795"/>
            <a:r>
              <a:rPr lang="en-US"/>
              <a:t>Ericsson Research Consumer &amp; Industry Lab since 2019</a:t>
            </a:r>
          </a:p>
          <a:p>
            <a:pPr marL="537845" lvl="1"/>
            <a:r>
              <a:rPr lang="en-US"/>
              <a:t>Use case research</a:t>
            </a:r>
          </a:p>
          <a:p>
            <a:pPr marL="537845" lvl="1"/>
            <a:r>
              <a:rPr lang="en-US"/>
              <a:t>Consumer &amp; market insight, XR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4EDC327-38A0-46D8-9672-24FAF335CB74}"/>
              </a:ext>
            </a:extLst>
          </p:cNvPr>
          <p:cNvSpPr txBox="1">
            <a:spLocks/>
          </p:cNvSpPr>
          <p:nvPr/>
        </p:nvSpPr>
        <p:spPr>
          <a:xfrm>
            <a:off x="4449419" y="1846580"/>
            <a:ext cx="352800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Erik Nordell</a:t>
            </a:r>
          </a:p>
          <a:p>
            <a:r>
              <a:rPr lang="en-US" dirty="0"/>
              <a:t>MSc from EE at KTH 1993-1998. Signal processing and digital communication.</a:t>
            </a:r>
          </a:p>
          <a:p>
            <a:r>
              <a:rPr lang="en-US" dirty="0"/>
              <a:t>At Ericsson since year 2000 mainly in many roles in product development of the Ericsson radio products</a:t>
            </a:r>
          </a:p>
          <a:p>
            <a:r>
              <a:rPr lang="en-US" dirty="0"/>
              <a:t>At Ericsson Research since 2020 as line manager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0109A-17DE-42C4-8D2B-70A6E444271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83238" y="1074918"/>
            <a:ext cx="991844" cy="1081089"/>
          </a:xfrm>
          <a:prstGeom prst="rect">
            <a:avLst/>
          </a:prstGeom>
        </p:spPr>
      </p:pic>
      <p:pic>
        <p:nvPicPr>
          <p:cNvPr id="3" name="Picture 4" descr="A picture containing person, indoor, glasses, hairpiece&#10;&#10;Description automatically generated">
            <a:extLst>
              <a:ext uri="{FF2B5EF4-FFF2-40B4-BE49-F238E27FC236}">
                <a16:creationId xmlns:a16="http://schemas.microsoft.com/office/drawing/2014/main" id="{970E2CE8-CB27-2465-9E60-3F2CBA7FA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149" y="1077258"/>
            <a:ext cx="944034" cy="108398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995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439587" cy="1081088"/>
          </a:xfrm>
        </p:spPr>
        <p:txBody>
          <a:bodyPr wrap="square" anchor="t">
            <a:normAutofit/>
          </a:bodyPr>
          <a:lstStyle/>
          <a:p>
            <a:r>
              <a:rPr lang="en-US" sz="3700"/>
              <a:t>Research program on sustainable digitalization of industries and societies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EAFC49-4EAE-8A68-2109-70E4CF62A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844675"/>
            <a:ext cx="5472113" cy="4392612"/>
          </a:xfrm>
        </p:spPr>
        <p:txBody>
          <a:bodyPr/>
          <a:lstStyle/>
          <a:p>
            <a:r>
              <a:rPr lang="en-US" dirty="0"/>
              <a:t>We engage with ecosystem partners, competitors and  universities to gain more knowledge and influence.</a:t>
            </a:r>
          </a:p>
          <a:p>
            <a:endParaRPr lang="en-US" dirty="0"/>
          </a:p>
          <a:p>
            <a:r>
              <a:rPr lang="en-US" dirty="0"/>
              <a:t>We develop solutions that can serve many new use-cases</a:t>
            </a:r>
          </a:p>
          <a:p>
            <a:endParaRPr lang="en-US" dirty="0"/>
          </a:p>
          <a:p>
            <a:r>
              <a:rPr lang="en-US" dirty="0"/>
              <a:t>Technology areas of high interest right now</a:t>
            </a:r>
          </a:p>
          <a:p>
            <a:pPr lvl="1"/>
            <a:r>
              <a:rPr lang="en-US" dirty="0" err="1"/>
              <a:t>eXtended</a:t>
            </a:r>
            <a:r>
              <a:rPr lang="en-US" dirty="0"/>
              <a:t> Reality</a:t>
            </a:r>
          </a:p>
          <a:p>
            <a:pPr lvl="1"/>
            <a:r>
              <a:rPr lang="en-US" dirty="0"/>
              <a:t>Reliable, available and resilient systems</a:t>
            </a:r>
          </a:p>
          <a:p>
            <a:pPr lvl="1"/>
            <a:r>
              <a:rPr lang="en-US" dirty="0"/>
              <a:t>Sensor integrations, sensor fusion, joint communication of sensing, digital twin.</a:t>
            </a:r>
          </a:p>
        </p:txBody>
      </p:sp>
      <p:pic>
        <p:nvPicPr>
          <p:cNvPr id="3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DA9C463-1598-4F28-8804-1D1139E73D7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844674"/>
            <a:ext cx="4392613" cy="4392613"/>
          </a:xfrm>
          <a:noFill/>
          <a:ln>
            <a:noFill/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420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C3C3-4F09-4937-8F9D-00A64FCC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5E12-C589-4EDA-A329-12992079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844675"/>
            <a:ext cx="4748030" cy="43926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diagnose a patient is to collect data and from that draw conclusions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 can for example be very useful in finding a diagnose  by combining many data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 is good for long time monitoring and finding anomalies 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Ericsson focus: How can our technology help to drive the health tech industry?</a:t>
            </a:r>
          </a:p>
        </p:txBody>
      </p:sp>
      <p:pic>
        <p:nvPicPr>
          <p:cNvPr id="1026" name="Picture 2" descr="AI tolkar röntgenplåtar lika bra som läkare | Forskning &amp; Framsteg">
            <a:extLst>
              <a:ext uri="{FF2B5EF4-FFF2-40B4-BE49-F238E27FC236}">
                <a16:creationId xmlns:a16="http://schemas.microsoft.com/office/drawing/2014/main" id="{CF63AB28-6F8B-4BAB-8ACF-E296E212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75" y="1409141"/>
            <a:ext cx="2198598" cy="13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dprov – Wikipedia">
            <a:extLst>
              <a:ext uri="{FF2B5EF4-FFF2-40B4-BE49-F238E27FC236}">
                <a16:creationId xmlns:a16="http://schemas.microsoft.com/office/drawing/2014/main" id="{94457344-EA29-453A-888F-9CE75570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35" y="1851924"/>
            <a:ext cx="1611326" cy="21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n ett DNA-test ge fel svar? | illvet.se">
            <a:extLst>
              <a:ext uri="{FF2B5EF4-FFF2-40B4-BE49-F238E27FC236}">
                <a16:creationId xmlns:a16="http://schemas.microsoft.com/office/drawing/2014/main" id="{16756FCB-0730-469C-8CD4-1011AB99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23" y="2898889"/>
            <a:ext cx="2213550" cy="15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KG till folket - Aktuell Hållbarhet">
            <a:extLst>
              <a:ext uri="{FF2B5EF4-FFF2-40B4-BE49-F238E27FC236}">
                <a16:creationId xmlns:a16="http://schemas.microsoft.com/office/drawing/2014/main" id="{25976912-410D-459D-B7F1-A5925E9C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72" y="4202052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årdgaranti - 1177 Vårdguiden">
            <a:extLst>
              <a:ext uri="{FF2B5EF4-FFF2-40B4-BE49-F238E27FC236}">
                <a16:creationId xmlns:a16="http://schemas.microsoft.com/office/drawing/2014/main" id="{D87817B5-2EDC-4BD2-9B59-8470F68C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71" y="4630878"/>
            <a:ext cx="2470974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pphandlade läkemedel 2022 - Janusinfo.se">
            <a:extLst>
              <a:ext uri="{FF2B5EF4-FFF2-40B4-BE49-F238E27FC236}">
                <a16:creationId xmlns:a16="http://schemas.microsoft.com/office/drawing/2014/main" id="{4662D28F-00E3-4245-8E93-86C07F97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23" y="2604950"/>
            <a:ext cx="2441967" cy="13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011C-E9F3-4161-A8D9-9F0C710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235617"/>
            <a:ext cx="10031363" cy="1081088"/>
          </a:xfrm>
        </p:spPr>
        <p:txBody>
          <a:bodyPr/>
          <a:lstStyle/>
          <a:p>
            <a:r>
              <a:rPr lang="en-US" dirty="0"/>
              <a:t>The healthcare use cases in a connectivity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FB00C-5E57-4BDA-9614-394AD58A0C05}"/>
              </a:ext>
            </a:extLst>
          </p:cNvPr>
          <p:cNvSpPr txBox="1"/>
          <p:nvPr/>
        </p:nvSpPr>
        <p:spPr bwMode="auto">
          <a:xfrm>
            <a:off x="479424" y="3718832"/>
            <a:ext cx="2704647" cy="1530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/>
              <a:t>Connected Healthcare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248AD-9806-4185-89ED-1A86890BEA83}"/>
              </a:ext>
            </a:extLst>
          </p:cNvPr>
          <p:cNvSpPr txBox="1"/>
          <p:nvPr/>
        </p:nvSpPr>
        <p:spPr bwMode="auto">
          <a:xfrm>
            <a:off x="3469820" y="2094140"/>
            <a:ext cx="4351565" cy="812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 dirty="0"/>
              <a:t>Hospitals</a:t>
            </a:r>
          </a:p>
          <a:p>
            <a:pPr marL="344170" lvl="1" indent="-344170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 dirty="0"/>
              <a:t>Advanced healthcare</a:t>
            </a:r>
          </a:p>
          <a:p>
            <a:pPr marL="344170" lvl="1" indent="-344170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 dirty="0"/>
              <a:t>Hi tech</a:t>
            </a:r>
          </a:p>
          <a:p>
            <a:pPr marL="344170" lvl="1" indent="-344170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/>
          </a:p>
          <a:p>
            <a:pPr marL="344170" lvl="1" indent="-344170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FFB1A-F42A-4971-87FA-2EC2AFB6DADA}"/>
              </a:ext>
            </a:extLst>
          </p:cNvPr>
          <p:cNvSpPr txBox="1"/>
          <p:nvPr/>
        </p:nvSpPr>
        <p:spPr bwMode="auto">
          <a:xfrm>
            <a:off x="3469820" y="3443288"/>
            <a:ext cx="2739118" cy="959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/>
              <a:t>Health centers etc.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Lower technical demands but still a lot of med-tech equipment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6B265-BBEC-4F59-99A1-908D1E20331B}"/>
              </a:ext>
            </a:extLst>
          </p:cNvPr>
          <p:cNvSpPr txBox="1"/>
          <p:nvPr/>
        </p:nvSpPr>
        <p:spPr bwMode="auto">
          <a:xfrm>
            <a:off x="7539719" y="3429000"/>
            <a:ext cx="3669847" cy="1402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 dirty="0"/>
              <a:t>Monitoring of patients and healthy persons anywhere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 dirty="0"/>
              <a:t>Wearables 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 dirty="0"/>
              <a:t>Implants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A9397-8D57-4751-ACC8-6198D99C3D3F}"/>
              </a:ext>
            </a:extLst>
          </p:cNvPr>
          <p:cNvSpPr txBox="1"/>
          <p:nvPr/>
        </p:nvSpPr>
        <p:spPr bwMode="auto">
          <a:xfrm>
            <a:off x="7539719" y="2181905"/>
            <a:ext cx="4351565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 dirty="0"/>
              <a:t>Ambulances, mobile hospitals etc.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 dirty="0"/>
              <a:t>Advanced remote healthcare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51278-0CAE-4924-A01D-B677DE512F06}"/>
              </a:ext>
            </a:extLst>
          </p:cNvPr>
          <p:cNvSpPr txBox="1"/>
          <p:nvPr/>
        </p:nvSpPr>
        <p:spPr bwMode="auto">
          <a:xfrm>
            <a:off x="7539719" y="5208813"/>
            <a:ext cx="4020911" cy="1489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/>
              <a:t>Autonomous transportation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Medical devices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Medicine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Blood samples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98E2B-E826-42E5-B544-5817B92C1274}"/>
              </a:ext>
            </a:extLst>
          </p:cNvPr>
          <p:cNvSpPr txBox="1"/>
          <p:nvPr/>
        </p:nvSpPr>
        <p:spPr bwMode="auto">
          <a:xfrm>
            <a:off x="3469819" y="5139418"/>
            <a:ext cx="3535137" cy="1575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/>
              <a:t>Nursing homes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Monitoring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Mobile medical equipment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en-US" sz="2000"/>
              <a:t>Help systems 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3A88B-B66D-4D02-B749-130C3719EAAC}"/>
              </a:ext>
            </a:extLst>
          </p:cNvPr>
          <p:cNvSpPr/>
          <p:nvPr/>
        </p:nvSpPr>
        <p:spPr bwMode="auto">
          <a:xfrm>
            <a:off x="3339193" y="2094140"/>
            <a:ext cx="3024868" cy="11266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B191A-4D40-4E11-9960-CF79E063D52F}"/>
              </a:ext>
            </a:extLst>
          </p:cNvPr>
          <p:cNvSpPr/>
          <p:nvPr/>
        </p:nvSpPr>
        <p:spPr bwMode="auto">
          <a:xfrm>
            <a:off x="3339193" y="3489552"/>
            <a:ext cx="3024868" cy="15308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F71BE-DE72-40F2-8B9D-CD521A5546A1}"/>
              </a:ext>
            </a:extLst>
          </p:cNvPr>
          <p:cNvSpPr/>
          <p:nvPr/>
        </p:nvSpPr>
        <p:spPr bwMode="auto">
          <a:xfrm>
            <a:off x="3339193" y="5194528"/>
            <a:ext cx="3535137" cy="128383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57A53-7079-457F-8CC9-B58D7B39602F}"/>
              </a:ext>
            </a:extLst>
          </p:cNvPr>
          <p:cNvSpPr/>
          <p:nvPr/>
        </p:nvSpPr>
        <p:spPr bwMode="auto">
          <a:xfrm>
            <a:off x="7484608" y="3489552"/>
            <a:ext cx="4351564" cy="15308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1335E-10BA-4684-B72F-86956C6E402A}"/>
              </a:ext>
            </a:extLst>
          </p:cNvPr>
          <p:cNvSpPr/>
          <p:nvPr/>
        </p:nvSpPr>
        <p:spPr bwMode="auto">
          <a:xfrm>
            <a:off x="7484607" y="5249636"/>
            <a:ext cx="4351563" cy="12287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9EB19-85CA-4430-8B12-A711DB3BEA5A}"/>
              </a:ext>
            </a:extLst>
          </p:cNvPr>
          <p:cNvSpPr/>
          <p:nvPr/>
        </p:nvSpPr>
        <p:spPr bwMode="auto">
          <a:xfrm>
            <a:off x="7484608" y="2094140"/>
            <a:ext cx="4351565" cy="11266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842118-39AB-4D9D-B211-CF143074EBA9}"/>
              </a:ext>
            </a:extLst>
          </p:cNvPr>
          <p:cNvSpPr/>
          <p:nvPr/>
        </p:nvSpPr>
        <p:spPr bwMode="auto">
          <a:xfrm>
            <a:off x="3037114" y="1079692"/>
            <a:ext cx="4102554" cy="572724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34466D-DCA8-4B47-B2A8-37ED7818C227}"/>
              </a:ext>
            </a:extLst>
          </p:cNvPr>
          <p:cNvSpPr/>
          <p:nvPr/>
        </p:nvSpPr>
        <p:spPr bwMode="auto">
          <a:xfrm>
            <a:off x="7194778" y="1079692"/>
            <a:ext cx="4916939" cy="572724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2E28F-EB4D-40B1-83F6-7FD7B2EACF8D}"/>
              </a:ext>
            </a:extLst>
          </p:cNvPr>
          <p:cNvSpPr txBox="1"/>
          <p:nvPr/>
        </p:nvSpPr>
        <p:spPr bwMode="auto">
          <a:xfrm>
            <a:off x="3339193" y="1248455"/>
            <a:ext cx="3612696" cy="710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>
                <a:solidFill>
                  <a:schemeClr val="accent1"/>
                </a:solidFill>
              </a:rPr>
              <a:t>Indoor systems and dedicated networks in focus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087733-AB77-4106-AB94-5C77E6278216}"/>
              </a:ext>
            </a:extLst>
          </p:cNvPr>
          <p:cNvSpPr txBox="1"/>
          <p:nvPr/>
        </p:nvSpPr>
        <p:spPr bwMode="auto">
          <a:xfrm>
            <a:off x="7539719" y="1243694"/>
            <a:ext cx="3612696" cy="710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b="1">
                <a:solidFill>
                  <a:schemeClr val="accent1"/>
                </a:solidFill>
              </a:rPr>
              <a:t>Macro Networks in focus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B2DFA3-916B-4E61-95AC-E9FD0FF55354}"/>
              </a:ext>
            </a:extLst>
          </p:cNvPr>
          <p:cNvSpPr/>
          <p:nvPr/>
        </p:nvSpPr>
        <p:spPr bwMode="auto">
          <a:xfrm>
            <a:off x="387804" y="3571875"/>
            <a:ext cx="1673678" cy="108108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D1641E-5DBE-4970-A026-7802F2320047}"/>
              </a:ext>
            </a:extLst>
          </p:cNvPr>
          <p:cNvCxnSpPr/>
          <p:nvPr/>
        </p:nvCxnSpPr>
        <p:spPr bwMode="auto">
          <a:xfrm flipV="1">
            <a:off x="2061482" y="3004457"/>
            <a:ext cx="869497" cy="10817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9C8040-4FAC-47A5-BB89-31D025EB4E2D}"/>
              </a:ext>
            </a:extLst>
          </p:cNvPr>
          <p:cNvCxnSpPr/>
          <p:nvPr/>
        </p:nvCxnSpPr>
        <p:spPr bwMode="auto">
          <a:xfrm flipV="1">
            <a:off x="2061482" y="3816804"/>
            <a:ext cx="847043" cy="2687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8920DE-82BB-4A66-99AA-2CD030F2BDAF}"/>
              </a:ext>
            </a:extLst>
          </p:cNvPr>
          <p:cNvCxnSpPr>
            <a:stCxn id="21" idx="3"/>
          </p:cNvCxnSpPr>
          <p:nvPr/>
        </p:nvCxnSpPr>
        <p:spPr bwMode="auto">
          <a:xfrm>
            <a:off x="2061482" y="4112419"/>
            <a:ext cx="820509" cy="1200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557D50-CC12-4FF9-AB1A-8DF3067E2C5A}"/>
              </a:ext>
            </a:extLst>
          </p:cNvPr>
          <p:cNvCxnSpPr>
            <a:cxnSpLocks/>
          </p:cNvCxnSpPr>
          <p:nvPr/>
        </p:nvCxnSpPr>
        <p:spPr bwMode="auto">
          <a:xfrm>
            <a:off x="2061482" y="4111739"/>
            <a:ext cx="796019" cy="876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452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F393F-0B2C-4C8E-AF31-5B3449748DB4}"/>
              </a:ext>
            </a:extLst>
          </p:cNvPr>
          <p:cNvSpPr txBox="1"/>
          <p:nvPr/>
        </p:nvSpPr>
        <p:spPr>
          <a:xfrm>
            <a:off x="1628644" y="1464449"/>
            <a:ext cx="980891" cy="380480"/>
          </a:xfrm>
          <a:prstGeom prst="rect">
            <a:avLst/>
          </a:prstGeom>
        </p:spPr>
        <p:txBody>
          <a:bodyPr vert="horz" wrap="non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0" cap="none" spc="-3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Healthy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582B-7B1F-4E6A-A7BC-056ACA833EE7}"/>
              </a:ext>
            </a:extLst>
          </p:cNvPr>
          <p:cNvSpPr txBox="1"/>
          <p:nvPr/>
        </p:nvSpPr>
        <p:spPr>
          <a:xfrm>
            <a:off x="5172251" y="1415332"/>
            <a:ext cx="892727" cy="380480"/>
          </a:xfrm>
          <a:prstGeom prst="rect">
            <a:avLst/>
          </a:prstGeom>
        </p:spPr>
        <p:txBody>
          <a:bodyPr vert="horz" wrap="non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At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C117A-1F8D-4BDF-8D64-C2FDA4F85411}"/>
              </a:ext>
            </a:extLst>
          </p:cNvPr>
          <p:cNvSpPr txBox="1"/>
          <p:nvPr/>
        </p:nvSpPr>
        <p:spPr>
          <a:xfrm>
            <a:off x="8562049" y="1423472"/>
            <a:ext cx="355079" cy="380480"/>
          </a:xfrm>
          <a:prstGeom prst="rect">
            <a:avLst/>
          </a:prstGeom>
        </p:spPr>
        <p:txBody>
          <a:bodyPr vert="horz" wrap="non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0" cap="none" spc="-3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Ill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CEE3D7-99FE-4BDB-AF9D-1CE1E2301594}"/>
              </a:ext>
            </a:extLst>
          </p:cNvPr>
          <p:cNvCxnSpPr>
            <a:cxnSpLocks/>
          </p:cNvCxnSpPr>
          <p:nvPr/>
        </p:nvCxnSpPr>
        <p:spPr bwMode="auto">
          <a:xfrm>
            <a:off x="3905417" y="1601763"/>
            <a:ext cx="0" cy="50396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D62A1E-A359-4BA4-BCB5-DE9F4B9BAC3A}"/>
              </a:ext>
            </a:extLst>
          </p:cNvPr>
          <p:cNvCxnSpPr>
            <a:cxnSpLocks/>
          </p:cNvCxnSpPr>
          <p:nvPr/>
        </p:nvCxnSpPr>
        <p:spPr bwMode="auto">
          <a:xfrm>
            <a:off x="7240614" y="1557338"/>
            <a:ext cx="0" cy="50840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95082E-3901-4B62-A848-42FED2EB89CD}"/>
              </a:ext>
            </a:extLst>
          </p:cNvPr>
          <p:cNvCxnSpPr>
            <a:cxnSpLocks/>
          </p:cNvCxnSpPr>
          <p:nvPr/>
        </p:nvCxnSpPr>
        <p:spPr bwMode="auto">
          <a:xfrm>
            <a:off x="5486681" y="2392064"/>
            <a:ext cx="0" cy="15940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9F3954-6713-41C0-A760-E03B0DA327EA}"/>
              </a:ext>
            </a:extLst>
          </p:cNvPr>
          <p:cNvSpPr txBox="1"/>
          <p:nvPr/>
        </p:nvSpPr>
        <p:spPr>
          <a:xfrm>
            <a:off x="4169642" y="2409245"/>
            <a:ext cx="1114261" cy="257369"/>
          </a:xfrm>
          <a:prstGeom prst="rect">
            <a:avLst/>
          </a:prstGeom>
        </p:spPr>
        <p:txBody>
          <a:bodyPr vert="horz" wrap="non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Unknowing risk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AA8A9-059E-4FFC-81D9-27A418B6CE46}"/>
              </a:ext>
            </a:extLst>
          </p:cNvPr>
          <p:cNvSpPr txBox="1"/>
          <p:nvPr/>
        </p:nvSpPr>
        <p:spPr>
          <a:xfrm>
            <a:off x="5813930" y="2409245"/>
            <a:ext cx="953641" cy="257369"/>
          </a:xfrm>
          <a:prstGeom prst="rect">
            <a:avLst/>
          </a:prstGeom>
        </p:spPr>
        <p:txBody>
          <a:bodyPr vert="horz" wrap="non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Knowing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0D840-C014-4ECE-A909-138FEE63282B}"/>
              </a:ext>
            </a:extLst>
          </p:cNvPr>
          <p:cNvSpPr txBox="1"/>
          <p:nvPr/>
        </p:nvSpPr>
        <p:spPr>
          <a:xfrm>
            <a:off x="460806" y="4372295"/>
            <a:ext cx="3425992" cy="1991177"/>
          </a:xfrm>
          <a:prstGeom prst="rect">
            <a:avLst/>
          </a:prstGeom>
        </p:spPr>
        <p:txBody>
          <a:bodyPr vert="horz" wrap="square" lIns="72000" tIns="36000" rIns="72000" bIns="36000" rtlCol="0" anchor="t">
            <a:spAutoFit/>
          </a:bodyPr>
          <a:lstStyle/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Very little money spent from “government health”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Apple and Google </a:t>
            </a:r>
            <a:r>
              <a:rPr kumimoji="0" lang="en-US" sz="14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etc</a:t>
            </a: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plays big role here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Mostly “private money spent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Any type of id,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Under the control of the user (own validated)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0D3A3-740D-482F-8496-D13A9F59B29D}"/>
              </a:ext>
            </a:extLst>
          </p:cNvPr>
          <p:cNvSpPr txBox="1"/>
          <p:nvPr/>
        </p:nvSpPr>
        <p:spPr>
          <a:xfrm>
            <a:off x="7365638" y="4369018"/>
            <a:ext cx="3635737" cy="1430794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Almost all the money for health is spent here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Identity is social security number (</a:t>
            </a:r>
            <a:r>
              <a:rPr kumimoji="0" lang="en-US" sz="14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BankID</a:t>
            </a: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owned by banks)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4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4C1CA-FC20-4F0C-8674-4DD68E72D53A}"/>
              </a:ext>
            </a:extLst>
          </p:cNvPr>
          <p:cNvSpPr txBox="1"/>
          <p:nvPr/>
        </p:nvSpPr>
        <p:spPr>
          <a:xfrm>
            <a:off x="3905417" y="4372295"/>
            <a:ext cx="3460221" cy="1991177"/>
          </a:xfrm>
          <a:prstGeom prst="rect">
            <a:avLst/>
          </a:prstGeom>
        </p:spPr>
        <p:txBody>
          <a:bodyPr vert="horz" wrap="square" lIns="72000" tIns="36000" rIns="72000" bIns="36000" rtlCol="0" anchor="t">
            <a:spAutoFit/>
          </a:bodyPr>
          <a:lstStyle/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Much cheaper treatment if you can go from unknowing risk to knowing risk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Very little money spent here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Room for Innovation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How can health data be used by the hospitals (authentication , security…)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4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7355AE-70BD-4B5A-AD51-BABCF5179101}"/>
              </a:ext>
            </a:extLst>
          </p:cNvPr>
          <p:cNvSpPr/>
          <p:nvPr/>
        </p:nvSpPr>
        <p:spPr bwMode="auto">
          <a:xfrm>
            <a:off x="5768743" y="1844929"/>
            <a:ext cx="3302686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Remote patient monitoring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FC1B54-0FE3-4AC3-8E3B-62F644667A76}"/>
              </a:ext>
            </a:extLst>
          </p:cNvPr>
          <p:cNvSpPr/>
          <p:nvPr/>
        </p:nvSpPr>
        <p:spPr bwMode="auto">
          <a:xfrm>
            <a:off x="7924800" y="2775005"/>
            <a:ext cx="1603830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XR surgery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5DB427-B3EA-4B7D-80D2-1AF4BF126EC4}"/>
              </a:ext>
            </a:extLst>
          </p:cNvPr>
          <p:cNvSpPr/>
          <p:nvPr/>
        </p:nvSpPr>
        <p:spPr bwMode="auto">
          <a:xfrm>
            <a:off x="6888756" y="3127784"/>
            <a:ext cx="1603830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Video analytics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406586-C98A-49F3-A00B-615BB73B0872}"/>
              </a:ext>
            </a:extLst>
          </p:cNvPr>
          <p:cNvSpPr/>
          <p:nvPr/>
        </p:nvSpPr>
        <p:spPr bwMode="auto">
          <a:xfrm>
            <a:off x="7872196" y="3836762"/>
            <a:ext cx="3746489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Autonomous equipment &amp; mobile Robots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30B436-0906-477B-9B29-C4CD24F98ACF}"/>
              </a:ext>
            </a:extLst>
          </p:cNvPr>
          <p:cNvSpPr/>
          <p:nvPr/>
        </p:nvSpPr>
        <p:spPr bwMode="auto">
          <a:xfrm>
            <a:off x="8773055" y="2252717"/>
            <a:ext cx="2598883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Process &amp; workflow automation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0A472-8B74-4F25-A63B-408A8B96D8E6}"/>
              </a:ext>
            </a:extLst>
          </p:cNvPr>
          <p:cNvSpPr/>
          <p:nvPr/>
        </p:nvSpPr>
        <p:spPr bwMode="auto">
          <a:xfrm>
            <a:off x="5070161" y="3645807"/>
            <a:ext cx="3302686" cy="530617"/>
          </a:xfrm>
          <a:prstGeom prst="ellipse">
            <a:avLst/>
          </a:prstGeom>
          <a:solidFill>
            <a:srgbClr val="0082F0">
              <a:alpha val="53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Sensing analysis through sensors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7A182C3-850D-4B51-9BDA-39342BBFEFCA}"/>
              </a:ext>
            </a:extLst>
          </p:cNvPr>
          <p:cNvSpPr/>
          <p:nvPr/>
        </p:nvSpPr>
        <p:spPr bwMode="auto">
          <a:xfrm>
            <a:off x="3234978" y="2136161"/>
            <a:ext cx="5682150" cy="255903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31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20E3-7F9D-4EB9-B3D0-2C4294B7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and healthcare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53CC54-3FF6-4850-B8DC-2D02E96D42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72000" tIns="36000" rIns="72000" bIns="36000" rtlCol="0" anchor="t">
            <a:noAutofit/>
          </a:bodyPr>
          <a:lstStyle/>
          <a:p>
            <a:pPr marL="264795" indent="-264795"/>
            <a:r>
              <a:rPr lang="en-US" dirty="0"/>
              <a:t>Many things to improve healthcare can be done with today's technology!</a:t>
            </a:r>
          </a:p>
          <a:p>
            <a:pPr marL="264795" indent="-264795"/>
            <a:r>
              <a:rPr lang="en-US" dirty="0"/>
              <a:t>Some research areas</a:t>
            </a:r>
          </a:p>
          <a:p>
            <a:pPr marL="537845" lvl="1"/>
            <a:r>
              <a:rPr lang="en-US" dirty="0"/>
              <a:t>Critical networks – AI for operation and stability</a:t>
            </a:r>
          </a:p>
          <a:p>
            <a:pPr marL="537845" lvl="1"/>
            <a:r>
              <a:rPr lang="en-US" dirty="0"/>
              <a:t>AI+ XR for e.g. physiotherapy</a:t>
            </a:r>
          </a:p>
          <a:p>
            <a:pPr marL="537845" lvl="1"/>
            <a:r>
              <a:rPr lang="en-US" dirty="0"/>
              <a:t>Sensors + AI for people monitoring</a:t>
            </a:r>
          </a:p>
          <a:p>
            <a:pPr marL="537845" lvl="1"/>
            <a:r>
              <a:rPr lang="en-US" dirty="0"/>
              <a:t>Remote experts</a:t>
            </a:r>
          </a:p>
          <a:p>
            <a:pPr marL="537845" lvl="1"/>
            <a:r>
              <a:rPr lang="en-US" dirty="0"/>
              <a:t>Brain communication</a:t>
            </a:r>
          </a:p>
          <a:p>
            <a:pPr marL="264795" indent="-264795"/>
            <a:r>
              <a:rPr lang="en-US" dirty="0"/>
              <a:t>Sustainable digitalization</a:t>
            </a:r>
          </a:p>
          <a:p>
            <a:pPr marL="537845" lvl="1"/>
            <a:r>
              <a:rPr lang="en-US" dirty="0"/>
              <a:t>What will our society gain by the digitalization of healthcare sector?</a:t>
            </a:r>
          </a:p>
          <a:p>
            <a:pPr marL="537845" lvl="1"/>
            <a:r>
              <a:rPr lang="en-US" dirty="0"/>
              <a:t>Fulfilment of UNSDGs</a:t>
            </a:r>
          </a:p>
          <a:p>
            <a:pPr marL="264795" indent="-264795"/>
            <a:endParaRPr lang="en-US" dirty="0"/>
          </a:p>
          <a:p>
            <a:pPr marL="537845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F69E04-8523-4965-90ED-73D4F9BAE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0019827344276"/>
</p:tagLst>
</file>

<file path=ppt/theme/theme1.xml><?xml version="1.0" encoding="utf-8"?>
<a:theme xmlns:a="http://schemas.openxmlformats.org/drawingml/2006/main" name="PresentationTemplate2021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 Ericsson Blue 1">
      <a:srgbClr val="000082"/>
    </a:custClr>
    <a:custClr name="Primary Ericsson Blue 2">
      <a:srgbClr val="0050CA"/>
    </a:custClr>
    <a:custClr name="Primary Ericsson Blue">
      <a:srgbClr val="0082F0"/>
    </a:custClr>
    <a:custClr name="Primary Ericsson Blue 3">
      <a:srgbClr val="48A8FA"/>
    </a:custClr>
    <a:custClr name="Primary Ericsson Blue 4">
      <a:srgbClr val="85CCFF"/>
    </a:custClr>
    <a:custClr name="Secondary Ericsson Green">
      <a:srgbClr val="0FC373"/>
    </a:custClr>
    <a:custClr name="Secondary Ericsson Purple">
      <a:srgbClr val="AF78D2"/>
    </a:custClr>
    <a:custClr name="Secondary Ericsson Yellow">
      <a:srgbClr val="FAD22D"/>
    </a:custClr>
    <a:custClr name="Secondary Ericsson Orange">
      <a:srgbClr val="FF8C0A"/>
    </a:custClr>
    <a:custClr name="Secondary Ericsson Red">
      <a:srgbClr val="FF3232"/>
    </a:custClr>
    <a:custClr name="Secondary Ericsson Black">
      <a:srgbClr val="000000"/>
    </a:custClr>
    <a:custClr name="Secondary Ericsson Gray 1">
      <a:srgbClr val="242424"/>
    </a:custClr>
    <a:custClr name="Secondary Ericsson Gray 2">
      <a:srgbClr val="767676"/>
    </a:custClr>
    <a:custClr name="Secondary Ericsson Gray 3">
      <a:srgbClr val="A0A0A0"/>
    </a:custClr>
    <a:custClr name="Secondary Ericsson Gray 4">
      <a:srgbClr val="E0E0E0"/>
    </a:custClr>
    <a:custClr name="Secondary Ericsson Gray 5">
      <a:srgbClr val="F2F2F2"/>
    </a:custClr>
    <a:custClr name="Secondary Ericsson White">
      <a:srgbClr val="FFFFFF"/>
    </a:custClr>
  </a:custClr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Ericsson Blue 1">
      <a:srgbClr val="000082"/>
    </a:custClr>
    <a:custClr name="Primary Ericsson Blue 2">
      <a:srgbClr val="0050CA"/>
    </a:custClr>
    <a:custClr name="Primary Ericsson Blue">
      <a:srgbClr val="0082F0"/>
    </a:custClr>
    <a:custClr name="Primary Ericsson Blue 3">
      <a:srgbClr val="48A8FA"/>
    </a:custClr>
    <a:custClr name="Primary Ericsson Blue 4">
      <a:srgbClr val="85CCFF"/>
    </a:custClr>
    <a:custClr name="Secondary Ericsson Green">
      <a:srgbClr val="0FC373"/>
    </a:custClr>
    <a:custClr name="Secondary Ericsson Purple">
      <a:srgbClr val="AF78D2"/>
    </a:custClr>
    <a:custClr name="Secondary Ericsson Yellow">
      <a:srgbClr val="FAD22D"/>
    </a:custClr>
    <a:custClr name="Secondary Ericsson Orange">
      <a:srgbClr val="FF8C0A"/>
    </a:custClr>
    <a:custClr name="Secondary Ericsson Red">
      <a:srgbClr val="FF3232"/>
    </a:custClr>
    <a:custClr name="Secondary Ericsson Black">
      <a:srgbClr val="000000"/>
    </a:custClr>
    <a:custClr name="Secondary Ericsson Gray 1">
      <a:srgbClr val="242424"/>
    </a:custClr>
    <a:custClr name="Secondary Ericsson Gray 2">
      <a:srgbClr val="767676"/>
    </a:custClr>
    <a:custClr name="Secondary Ericsson Gray 3">
      <a:srgbClr val="A0A0A0"/>
    </a:custClr>
    <a:custClr name="Secondary Ericsson Gray 4">
      <a:srgbClr val="E0E0E0"/>
    </a:custClr>
    <a:custClr name="Secondary Ericsson Gray 5">
      <a:srgbClr val="F2F2F2"/>
    </a:custClr>
    <a:custClr name="Secondary Ericsson 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Ericsson Blue 1">
      <a:srgbClr val="000082"/>
    </a:custClr>
    <a:custClr name="Primary Ericsson Blue 2">
      <a:srgbClr val="0050CA"/>
    </a:custClr>
    <a:custClr name="Primary Ericsson Blue">
      <a:srgbClr val="0082F0"/>
    </a:custClr>
    <a:custClr name="Primary Ericsson Blue 3">
      <a:srgbClr val="48A8FA"/>
    </a:custClr>
    <a:custClr name="Primary Ericsson Blue 4">
      <a:srgbClr val="85CCFF"/>
    </a:custClr>
    <a:custClr name="Secondary Ericsson Green">
      <a:srgbClr val="0FC373"/>
    </a:custClr>
    <a:custClr name="Secondary Ericsson Purple">
      <a:srgbClr val="AF78D2"/>
    </a:custClr>
    <a:custClr name="Secondary Ericsson Yellow">
      <a:srgbClr val="FAD22D"/>
    </a:custClr>
    <a:custClr name="Secondary Ericsson Orange">
      <a:srgbClr val="FF8C0A"/>
    </a:custClr>
    <a:custClr name="Secondary Ericsson Red">
      <a:srgbClr val="FF3232"/>
    </a:custClr>
    <a:custClr name="Secondary Ericsson Black">
      <a:srgbClr val="000000"/>
    </a:custClr>
    <a:custClr name="Secondary Ericsson Gray 1">
      <a:srgbClr val="242424"/>
    </a:custClr>
    <a:custClr name="Secondary Ericsson Gray 2">
      <a:srgbClr val="767676"/>
    </a:custClr>
    <a:custClr name="Secondary Ericsson Gray 3">
      <a:srgbClr val="A0A0A0"/>
    </a:custClr>
    <a:custClr name="Secondary Ericsson Gray 4">
      <a:srgbClr val="E0E0E0"/>
    </a:custClr>
    <a:custClr name="Secondary Ericsson Gray 5">
      <a:srgbClr val="F2F2F2"/>
    </a:custClr>
    <a:custClr name="Secondary Ericsson 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1D31256771D4AB3EA842ABC2E3F11" ma:contentTypeVersion="12" ma:contentTypeDescription="Create a new document." ma:contentTypeScope="" ma:versionID="be9f8c6a83598ba0f7a847e037b7ce8b">
  <xsd:schema xmlns:xsd="http://www.w3.org/2001/XMLSchema" xmlns:xs="http://www.w3.org/2001/XMLSchema" xmlns:p="http://schemas.microsoft.com/office/2006/metadata/properties" xmlns:ns2="0ea90206-ed46-4e94-aaa3-4eb53f2abbf0" xmlns:ns3="2b894682-84b8-4ad3-8e22-2db2ef8bd5fa" targetNamespace="http://schemas.microsoft.com/office/2006/metadata/properties" ma:root="true" ma:fieldsID="b64cae1556db2b555e76c6c49f892f8d" ns2:_="" ns3:_="">
    <xsd:import namespace="0ea90206-ed46-4e94-aaa3-4eb53f2abbf0"/>
    <xsd:import namespace="2b894682-84b8-4ad3-8e22-2db2ef8bd5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90206-ed46-4e94-aaa3-4eb53f2abb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94682-84b8-4ad3-8e22-2db2ef8b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661701761374254","enableDocumentContentUpdater":true,"version":"1.9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a90206-ed46-4e94-aaa3-4eb53f2abbf0">
      <UserInfo>
        <DisplayName>Erik Nordell</DisplayName>
        <AccountId>85</AccountId>
        <AccountType/>
      </UserInfo>
      <UserInfo>
        <DisplayName>Sara Thorson</DisplayName>
        <AccountId>25</AccountId>
        <AccountType/>
      </UserInfo>
    </SharedWithUsers>
  </documentManagement>
</p:properties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661701761374253","enableDocumentContentUpdater":true,"version":"1.9"}]]></TemplafySlideTemplateConfiguration>
</file>

<file path=customXml/item5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GwPhNlS2BTcIh8rRGj40hkBkTFEgfkw30umDR4gYQM4="},{"name":"ConfidentialityClass","value":"cT/FOwTWaPknrhRlNMh4SQ=="},{"name":"ExternalConfidentialityLabel","value":"cT/FOwTWaPknrhRlNMh4SQ=="},{"name":"LanguageCode","value":"5wlu7ZdPxHQj1W0w+yTNSg=="},{"name":"Date","value":"yV4xFsfAqrXqM0Lg6Mud5g=="},{"name":"TemplateType","value":"5wlu7ZdPxHQj1W0w+yTNSg=="},{"name":"DocTitle","value":"5wlu7ZdPxHQj1W0w+yTNSg=="},{"name":"TotalPageNo","value":"5wlu7ZdPxHQj1W0w+yTNSg=="},{"name":"Prepared","value":"xHhjNiEdSd9Rsjc6rND8uvJk8p7Z1dlto90repGaFTw="}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07958A4E-FAB1-42E4-B6B5-29B01F63F87B}">
  <ds:schemaRefs/>
</ds:datastoreItem>
</file>

<file path=customXml/itemProps10.xml><?xml version="1.0" encoding="utf-8"?>
<ds:datastoreItem xmlns:ds="http://schemas.openxmlformats.org/officeDocument/2006/customXml" ds:itemID="{683FEB75-8CFA-449C-A6B1-B1E4A86A58A1}">
  <ds:schemaRefs/>
</ds:datastoreItem>
</file>

<file path=customXml/itemProps11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35AB0D40-3F9E-429D-91CF-1A4BDCAB422F}">
  <ds:schemaRefs>
    <ds:schemaRef ds:uri="0ea90206-ed46-4e94-aaa3-4eb53f2abbf0"/>
    <ds:schemaRef ds:uri="2b894682-84b8-4ad3-8e22-2db2ef8bd5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31B99267-2FC9-433C-84F0-EBB1288D5D18}">
  <ds:schemaRefs/>
</ds:datastoreItem>
</file>

<file path=customXml/itemProps14.xml><?xml version="1.0" encoding="utf-8"?>
<ds:datastoreItem xmlns:ds="http://schemas.openxmlformats.org/officeDocument/2006/customXml" ds:itemID="{C09F197C-6A49-47D0-B877-F88807989676}">
  <ds:schemaRefs/>
</ds:datastoreItem>
</file>

<file path=customXml/itemProps15.xml><?xml version="1.0" encoding="utf-8"?>
<ds:datastoreItem xmlns:ds="http://schemas.openxmlformats.org/officeDocument/2006/customXml" ds:itemID="{1CE36EA9-2186-4EB1-871A-8AE59C2A13BB}">
  <ds:schemaRefs/>
</ds:datastoreItem>
</file>

<file path=customXml/itemProps2.xml><?xml version="1.0" encoding="utf-8"?>
<ds:datastoreItem xmlns:ds="http://schemas.openxmlformats.org/officeDocument/2006/customXml" ds:itemID="{847502A6-7CBE-43AF-BDF6-4D4423521D8C}">
  <ds:schemaRefs/>
</ds:datastoreItem>
</file>

<file path=customXml/itemProps3.xml><?xml version="1.0" encoding="utf-8"?>
<ds:datastoreItem xmlns:ds="http://schemas.openxmlformats.org/officeDocument/2006/customXml" ds:itemID="{56F2EE69-0CCA-4F48-BE22-EC4A886C57A7}">
  <ds:schemaRefs>
    <ds:schemaRef ds:uri="0ea90206-ed46-4e94-aaa3-4eb53f2abbf0"/>
    <ds:schemaRef ds:uri="2b894682-84b8-4ad3-8e22-2db2ef8bd5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3AF3FDC-ACD1-46F3-A43E-782322DF9816}">
  <ds:schemaRefs/>
</ds:datastoreItem>
</file>

<file path=customXml/itemProps5.xml><?xml version="1.0" encoding="utf-8"?>
<ds:datastoreItem xmlns:ds="http://schemas.openxmlformats.org/officeDocument/2006/customXml" ds:itemID="{D92C3DF5-A179-4E2D-BD20-07044B39171F}">
  <ds:schemaRefs/>
</ds:datastoreItem>
</file>

<file path=customXml/itemProps6.xml><?xml version="1.0" encoding="utf-8"?>
<ds:datastoreItem xmlns:ds="http://schemas.openxmlformats.org/officeDocument/2006/customXml" ds:itemID="{58CC0B31-82B9-497A-9A2E-F3F72D0BBDAD}">
  <ds:schemaRefs/>
</ds:datastoreItem>
</file>

<file path=customXml/itemProps7.xml><?xml version="1.0" encoding="utf-8"?>
<ds:datastoreItem xmlns:ds="http://schemas.openxmlformats.org/officeDocument/2006/customXml" ds:itemID="{B9AEDDE3-EA02-4A8F-B8F8-0606A0AA45FC}">
  <ds:schemaRefs/>
</ds:datastoreItem>
</file>

<file path=customXml/itemProps8.xml><?xml version="1.0" encoding="utf-8"?>
<ds:datastoreItem xmlns:ds="http://schemas.openxmlformats.org/officeDocument/2006/customXml" ds:itemID="{822D38AD-8010-4CD3-BD6B-117CB8DF70A4}">
  <ds:schemaRefs/>
</ds:datastoreItem>
</file>

<file path=customXml/itemProps9.xml><?xml version="1.0" encoding="utf-8"?>
<ds:datastoreItem xmlns:ds="http://schemas.openxmlformats.org/officeDocument/2006/customXml" ds:itemID="{7E2F776B-B4FA-479D-8A36-11367E076D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674</TotalTime>
  <Words>508</Words>
  <Application>Microsoft Macintosh PowerPoint</Application>
  <PresentationFormat>Widescreen</PresentationFormat>
  <Paragraphs>95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Ericsson Hilda</vt:lpstr>
      <vt:lpstr>Ericsson Technical Icons</vt:lpstr>
      <vt:lpstr>Ericsson Hilda Light</vt:lpstr>
      <vt:lpstr>Ericsson Hilda ExtraBold</vt:lpstr>
      <vt:lpstr>Ericsson Hilda ExtraLight</vt:lpstr>
      <vt:lpstr>PresentationTemplate2021</vt:lpstr>
      <vt:lpstr>PowerPoint Presentation</vt:lpstr>
      <vt:lpstr>Who are we?</vt:lpstr>
      <vt:lpstr>Research program on sustainable digitalization of industries and societies</vt:lpstr>
      <vt:lpstr>AI in healthcare</vt:lpstr>
      <vt:lpstr>The healthcare use cases in a connectivity view</vt:lpstr>
      <vt:lpstr>Stages</vt:lpstr>
      <vt:lpstr>ML and healthcare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 at KTH 2022-03-25</dc:title>
  <dc:creator>Maria Edvardsson</dc:creator>
  <cp:keywords/>
  <dc:description> 
Rev </dc:description>
  <cp:lastModifiedBy>Tobias Oechtering</cp:lastModifiedBy>
  <cp:revision>2</cp:revision>
  <dcterms:created xsi:type="dcterms:W3CDTF">2019-04-23T15:12:54Z</dcterms:created>
  <dcterms:modified xsi:type="dcterms:W3CDTF">2022-03-25T13:07:43Z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0x0101008AB1D31256771D4AB3EA842ABC2E3F11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2021-09-22T11:18:46.6132967Z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637661677935531027</vt:lpwstr>
  </property>
  <property fmtid="{D5CDD505-2E9C-101B-9397-08002B2CF9AE}" pid="11" name="TemplafyUserProfileId">
    <vt:lpwstr>637105280045575574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ApprovedBy">
    <vt:lpwstr/>
  </property>
  <property fmtid="{D5CDD505-2E9C-101B-9397-08002B2CF9AE}" pid="16" name="DocNo">
    <vt:lpwstr> </vt:lpwstr>
  </property>
  <property fmtid="{D5CDD505-2E9C-101B-9397-08002B2CF9AE}" pid="17" name="Checked">
    <vt:lpwstr/>
  </property>
  <property fmtid="{D5CDD505-2E9C-101B-9397-08002B2CF9AE}" pid="18" name="Reference">
    <vt:lpwstr/>
  </property>
  <property fmtid="{D5CDD505-2E9C-101B-9397-08002B2CF9AE}" pid="19" name="Title">
    <vt:lpwstr>NCE at KTH 2022-03-25</vt:lpwstr>
  </property>
  <property fmtid="{D5CDD505-2E9C-101B-9397-08002B2CF9AE}" pid="20" name="Keyword">
    <vt:lpwstr/>
  </property>
  <property fmtid="{D5CDD505-2E9C-101B-9397-08002B2CF9AE}" pid="21" name="DocumentType">
    <vt:lpwstr>Presentation2011</vt:lpwstr>
  </property>
  <property fmtid="{D5CDD505-2E9C-101B-9397-08002B2CF9AE}" pid="22" name="Language">
    <vt:lpwstr>EnglishUS</vt:lpwstr>
  </property>
  <property fmtid="{D5CDD505-2E9C-101B-9397-08002B2CF9AE}" pid="23" name="TemplateID">
    <vt:lpwstr>FALSE</vt:lpwstr>
  </property>
  <property fmtid="{D5CDD505-2E9C-101B-9397-08002B2CF9AE}" pid="24" name="ConfCtrl">
    <vt:lpwstr>FALSE</vt:lpwstr>
  </property>
  <property fmtid="{D5CDD505-2E9C-101B-9397-08002B2CF9AE}" pid="25" name="DocTitle">
    <vt:lpwstr>false</vt:lpwstr>
  </property>
  <property fmtid="{D5CDD505-2E9C-101B-9397-08002B2CF9AE}" pid="26" name="IsDocument">
    <vt:lpwstr>true</vt:lpwstr>
  </property>
  <property fmtid="{D5CDD505-2E9C-101B-9397-08002B2CF9AE}" pid="27" name="IsPresentation">
    <vt:lpwstr>false</vt:lpwstr>
  </property>
  <property fmtid="{D5CDD505-2E9C-101B-9397-08002B2CF9AE}" pid="28" name="PageNumberVisible">
    <vt:lpwstr>PageXY</vt:lpwstr>
  </property>
  <property fmtid="{D5CDD505-2E9C-101B-9397-08002B2CF9AE}" pid="29" name="Revision">
    <vt:lpwstr/>
  </property>
  <property fmtid="{D5CDD505-2E9C-101B-9397-08002B2CF9AE}" pid="30" name="DocType">
    <vt:lpwstr/>
  </property>
  <property fmtid="{D5CDD505-2E9C-101B-9397-08002B2CF9AE}" pid="31" name="TemplateVersion">
    <vt:lpwstr>R2A</vt:lpwstr>
  </property>
  <property fmtid="{D5CDD505-2E9C-101B-9397-08002B2CF9AE}" pid="32" name="PackageNo">
    <vt:lpwstr>LXA 119 603</vt:lpwstr>
  </property>
  <property fmtid="{D5CDD505-2E9C-101B-9397-08002B2CF9AE}" pid="33" name="PackageVersion">
    <vt:lpwstr>R6B</vt:lpwstr>
  </property>
  <property fmtid="{D5CDD505-2E9C-101B-9397-08002B2CF9AE}" pid="34" name="TemplateName">
    <vt:lpwstr>CXC 173 2731/1</vt:lpwstr>
  </property>
  <property fmtid="{D5CDD505-2E9C-101B-9397-08002B2CF9AE}" pid="35" name="Date">
    <vt:lpwstr>2022-03-24</vt:lpwstr>
  </property>
  <property fmtid="{D5CDD505-2E9C-101B-9397-08002B2CF9AE}" pid="36" name="ExtConf">
    <vt:lpwstr>Commercial in Confidence</vt:lpwstr>
  </property>
  <property fmtid="{D5CDD505-2E9C-101B-9397-08002B2CF9AE}" pid="37" name="Prepared">
    <vt:lpwstr>Maria Edvardsson</vt:lpwstr>
  </property>
</Properties>
</file>